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4" r:id="rId7"/>
    <p:sldId id="260" r:id="rId8"/>
    <p:sldId id="263" r:id="rId9"/>
    <p:sldId id="261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91" y="-6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4FF0-F362-4AC6-A0F9-F93FEBBA955B}" type="datetimeFigureOut">
              <a:rPr lang="el-GR" smtClean="0"/>
              <a:pPr/>
              <a:t>04/03/2015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B981-E33F-4252-920E-2355BE51FE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4FF0-F362-4AC6-A0F9-F93FEBBA955B}" type="datetimeFigureOut">
              <a:rPr lang="el-GR" smtClean="0"/>
              <a:pPr/>
              <a:t>04/03/2015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B981-E33F-4252-920E-2355BE51FE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4FF0-F362-4AC6-A0F9-F93FEBBA955B}" type="datetimeFigureOut">
              <a:rPr lang="el-GR" smtClean="0"/>
              <a:pPr/>
              <a:t>04/03/2015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B981-E33F-4252-920E-2355BE51FE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4FF0-F362-4AC6-A0F9-F93FEBBA955B}" type="datetimeFigureOut">
              <a:rPr lang="el-GR" smtClean="0"/>
              <a:pPr/>
              <a:t>04/03/2015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B981-E33F-4252-920E-2355BE51FE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4FF0-F362-4AC6-A0F9-F93FEBBA955B}" type="datetimeFigureOut">
              <a:rPr lang="el-GR" smtClean="0"/>
              <a:pPr/>
              <a:t>04/03/2015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B981-E33F-4252-920E-2355BE51FE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4FF0-F362-4AC6-A0F9-F93FEBBA955B}" type="datetimeFigureOut">
              <a:rPr lang="el-GR" smtClean="0"/>
              <a:pPr/>
              <a:t>04/03/2015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B981-E33F-4252-920E-2355BE51FE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4FF0-F362-4AC6-A0F9-F93FEBBA955B}" type="datetimeFigureOut">
              <a:rPr lang="el-GR" smtClean="0"/>
              <a:pPr/>
              <a:t>04/03/2015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B981-E33F-4252-920E-2355BE51FE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4FF0-F362-4AC6-A0F9-F93FEBBA955B}" type="datetimeFigureOut">
              <a:rPr lang="el-GR" smtClean="0"/>
              <a:pPr/>
              <a:t>04/03/2015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B981-E33F-4252-920E-2355BE51FE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4FF0-F362-4AC6-A0F9-F93FEBBA955B}" type="datetimeFigureOut">
              <a:rPr lang="el-GR" smtClean="0"/>
              <a:pPr/>
              <a:t>04/03/2015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B981-E33F-4252-920E-2355BE51FE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4FF0-F362-4AC6-A0F9-F93FEBBA955B}" type="datetimeFigureOut">
              <a:rPr lang="el-GR" smtClean="0"/>
              <a:pPr/>
              <a:t>04/03/2015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B981-E33F-4252-920E-2355BE51FE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54FF0-F362-4AC6-A0F9-F93FEBBA955B}" type="datetimeFigureOut">
              <a:rPr lang="el-GR" smtClean="0"/>
              <a:pPr/>
              <a:t>04/03/2015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B981-E33F-4252-920E-2355BE51FEE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54FF0-F362-4AC6-A0F9-F93FEBBA955B}" type="datetimeFigureOut">
              <a:rPr lang="el-GR" smtClean="0"/>
              <a:pPr/>
              <a:t>04/03/2015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1B981-E33F-4252-920E-2355BE51FEE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ΗΛΕΚΤΡΟΜΑΓΝΗΤΙΣΜΟΣ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el-GR" dirty="0" smtClean="0"/>
              <a:t>ηλεκτρομαγνήτης</a:t>
            </a:r>
            <a:endParaRPr lang="el-GR" dirty="0"/>
          </a:p>
        </p:txBody>
      </p:sp>
      <p:pic>
        <p:nvPicPr>
          <p:cNvPr id="3074" name="Picture 2" descr="C:\Documents and Settings\User\Επιφάνεια εργασίας\DASKALOI\DASK 0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0888" y="1722438"/>
            <a:ext cx="2560637" cy="341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ρόλος του πυρήνα</a:t>
            </a:r>
            <a:endParaRPr lang="el-GR" dirty="0"/>
          </a:p>
        </p:txBody>
      </p:sp>
      <p:pic>
        <p:nvPicPr>
          <p:cNvPr id="4098" name="Picture 2" descr="C:\Documents and Settings\User\Επιφάνεια εργασίας\DASKALOI\DASK 0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132856"/>
            <a:ext cx="3413125" cy="2560637"/>
          </a:xfrm>
          <a:prstGeom prst="rect">
            <a:avLst/>
          </a:prstGeom>
          <a:noFill/>
        </p:spPr>
      </p:pic>
      <p:pic>
        <p:nvPicPr>
          <p:cNvPr id="4099" name="Picture 3" descr="C:\Documents and Settings\User\Επιφάνεια εργασίας\DASKALOI\DASK 02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132856"/>
            <a:ext cx="3413125" cy="25606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γεννήτρια</a:t>
            </a:r>
            <a:endParaRPr lang="el-GR" dirty="0"/>
          </a:p>
        </p:txBody>
      </p:sp>
      <p:pic>
        <p:nvPicPr>
          <p:cNvPr id="5122" name="Picture 2" descr="C:\Documents and Settings\User\Επιφάνεια εργασίας\DASKALOI\DASK 022.jpg"/>
          <p:cNvPicPr>
            <a:picLocks noChangeAspect="1" noChangeArrowheads="1"/>
          </p:cNvPicPr>
          <p:nvPr/>
        </p:nvPicPr>
        <p:blipFill>
          <a:blip r:embed="rId2" cstate="print"/>
          <a:srcRect b="27500"/>
          <a:stretch>
            <a:fillRect/>
          </a:stretch>
        </p:blipFill>
        <p:spPr bwMode="auto">
          <a:xfrm>
            <a:off x="539552" y="1988840"/>
            <a:ext cx="3027684" cy="2088232"/>
          </a:xfrm>
          <a:prstGeom prst="rect">
            <a:avLst/>
          </a:prstGeom>
          <a:noFill/>
        </p:spPr>
      </p:pic>
      <p:pic>
        <p:nvPicPr>
          <p:cNvPr id="5123" name="Picture 3" descr="C:\Documents and Settings\User\Επιφάνεια εργασίας\DASKALOI\DASK 02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1988840"/>
            <a:ext cx="3024335" cy="3096344"/>
          </a:xfrm>
          <a:prstGeom prst="rect">
            <a:avLst/>
          </a:prstGeom>
          <a:noFill/>
        </p:spPr>
      </p:pic>
      <p:sp>
        <p:nvSpPr>
          <p:cNvPr id="6" name="5 - TextBox"/>
          <p:cNvSpPr txBox="1"/>
          <p:nvPr/>
        </p:nvSpPr>
        <p:spPr>
          <a:xfrm>
            <a:off x="5508104" y="148478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Αρχή λειτουργίας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08720"/>
          </a:xfrm>
        </p:spPr>
        <p:txBody>
          <a:bodyPr>
            <a:noAutofit/>
          </a:bodyPr>
          <a:lstStyle/>
          <a:p>
            <a:r>
              <a:rPr lang="el-GR" sz="1800" dirty="0"/>
              <a:t>ΓΕΝΙΚ</a:t>
            </a:r>
            <a:r>
              <a:rPr lang="en-US" sz="1800" dirty="0"/>
              <a:t>O</a:t>
            </a:r>
            <a:r>
              <a:rPr lang="el-GR" sz="1800" dirty="0"/>
              <a:t>Σ ΣΤ</a:t>
            </a:r>
            <a:r>
              <a:rPr lang="en-US" sz="1800" dirty="0"/>
              <a:t>O</a:t>
            </a:r>
            <a:r>
              <a:rPr lang="el-GR" sz="1800" dirty="0"/>
              <a:t>Χ</a:t>
            </a:r>
            <a:r>
              <a:rPr lang="en-US" sz="1800" dirty="0"/>
              <a:t>O</a:t>
            </a:r>
            <a:r>
              <a:rPr lang="el-GR" sz="1800" dirty="0"/>
              <a:t>Σ ΚΕΦΑΛΑΙ</a:t>
            </a:r>
            <a:r>
              <a:rPr lang="en-US" sz="1800" dirty="0"/>
              <a:t>O</a:t>
            </a:r>
            <a:r>
              <a:rPr lang="el-GR" sz="1800" dirty="0"/>
              <a:t>Υ</a:t>
            </a:r>
            <a:br>
              <a:rPr lang="el-GR" sz="1800" dirty="0"/>
            </a:br>
            <a:r>
              <a:rPr lang="el-GR" sz="1800" dirty="0" smtClean="0"/>
              <a:t> </a:t>
            </a:r>
            <a:r>
              <a:rPr lang="el-GR" sz="1800" dirty="0"/>
              <a:t>Να αποκτήσουν οι μαθητές βασικές γνώσεις για τα φαινόμενα τα σχετικά με τους μαγνήτες και τον ηλεκτρομαγνητισμό.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616624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0" algn="l"/>
              </a:tabLst>
            </a:pPr>
            <a:r>
              <a:rPr lang="el-GR" sz="1800" dirty="0"/>
              <a:t>ΕΙΔΙΚ</a:t>
            </a:r>
            <a:r>
              <a:rPr lang="en-US" sz="1800" dirty="0"/>
              <a:t>O</a:t>
            </a:r>
            <a:r>
              <a:rPr lang="el-GR" sz="1800" dirty="0"/>
              <a:t>ΤΕΡ</a:t>
            </a:r>
            <a:r>
              <a:rPr lang="en-US" sz="1800" dirty="0"/>
              <a:t>O</a:t>
            </a:r>
            <a:r>
              <a:rPr lang="el-GR" sz="1800" dirty="0"/>
              <a:t>Ι ΣΤ</a:t>
            </a:r>
            <a:r>
              <a:rPr lang="en-US" sz="1800" dirty="0"/>
              <a:t>O</a:t>
            </a:r>
            <a:r>
              <a:rPr lang="el-GR" sz="1800" dirty="0"/>
              <a:t>Χ</a:t>
            </a:r>
            <a:r>
              <a:rPr lang="en-US" sz="1800" dirty="0"/>
              <a:t>O</a:t>
            </a:r>
            <a:r>
              <a:rPr lang="el-GR" sz="1800" dirty="0"/>
              <a:t>Ι</a:t>
            </a:r>
          </a:p>
          <a:p>
            <a:pPr marL="0" indent="0">
              <a:buNone/>
              <a:tabLst>
                <a:tab pos="0" algn="l"/>
              </a:tabLst>
            </a:pPr>
            <a:r>
              <a:rPr lang="el-GR" sz="1800" dirty="0"/>
              <a:t>• </a:t>
            </a:r>
            <a:r>
              <a:rPr lang="el-GR" sz="2000" dirty="0"/>
              <a:t>Να διαπιστώσουν οι μαθητές πειραματικά ότι οι μαγνητικές δυνάμεις ασκούνται με επαφή αλλά και από απόσταση.</a:t>
            </a:r>
          </a:p>
          <a:p>
            <a:pPr marL="0" indent="0">
              <a:buNone/>
              <a:tabLst>
                <a:tab pos="0" algn="l"/>
              </a:tabLst>
            </a:pPr>
            <a:r>
              <a:rPr lang="el-GR" sz="2000" dirty="0"/>
              <a:t>• Να διαπιστώσουν οι μαθητές πειραματικά την ύπαρξη υλικών που έλκονται από ένα μαγνήτη και την ύπαρξη υλικών που </a:t>
            </a:r>
            <a:r>
              <a:rPr lang="el-GR" sz="2000" dirty="0" smtClean="0"/>
              <a:t>δεν έλκονται </a:t>
            </a:r>
            <a:r>
              <a:rPr lang="el-GR" sz="2000" dirty="0"/>
              <a:t>από ένα μαγνήτη.</a:t>
            </a:r>
          </a:p>
          <a:p>
            <a:pPr marL="0" indent="0">
              <a:buNone/>
              <a:tabLst>
                <a:tab pos="0" algn="l"/>
              </a:tabLst>
            </a:pPr>
            <a:r>
              <a:rPr lang="el-GR" sz="2000" dirty="0"/>
              <a:t>• Να διαπιστώσουν οι μαθητές πειραματικά ότι η έλξη σε ένα </a:t>
            </a:r>
            <a:r>
              <a:rPr lang="el-GR" sz="2000" dirty="0" err="1"/>
              <a:t>ραβδόμορφο</a:t>
            </a:r>
            <a:r>
              <a:rPr lang="el-GR" sz="2000" dirty="0"/>
              <a:t> μαγνήτη είναι πιο ισχυρή στα άκρα του.</a:t>
            </a:r>
          </a:p>
          <a:p>
            <a:pPr marL="0" indent="0">
              <a:buNone/>
              <a:tabLst>
                <a:tab pos="0" algn="l"/>
              </a:tabLst>
            </a:pPr>
            <a:r>
              <a:rPr lang="el-GR" sz="2000" dirty="0"/>
              <a:t>• Να αναφέρουν οι μαθητές ότι οι πόλοι του μαγνήτη ονομάζονται βόρειος και νότιος μαγνητικός πόλος.</a:t>
            </a:r>
          </a:p>
          <a:p>
            <a:pPr marL="0" indent="0">
              <a:buNone/>
              <a:tabLst>
                <a:tab pos="0" algn="l"/>
              </a:tabLst>
            </a:pPr>
            <a:r>
              <a:rPr lang="el-GR" sz="2000" dirty="0"/>
              <a:t>• Να διαπιστώσουν οι μαθητές πειραματικά ότι οι ομώνυμοι πόλοι ενός μαγνήτη απωθούνται, ενώ οι ετερώνυμοι έλκονται.</a:t>
            </a:r>
          </a:p>
          <a:p>
            <a:pPr marL="0" indent="0">
              <a:buNone/>
              <a:tabLst>
                <a:tab pos="0" algn="l"/>
              </a:tabLst>
            </a:pPr>
            <a:r>
              <a:rPr lang="el-GR" sz="2000" dirty="0"/>
              <a:t>• Να διαπιστώσουν οι μαθητές πειραματικά ότι ένας </a:t>
            </a:r>
            <a:r>
              <a:rPr lang="el-GR" sz="2000" dirty="0" err="1"/>
              <a:t>ραβδόμορφος</a:t>
            </a:r>
            <a:r>
              <a:rPr lang="el-GR" sz="2000" dirty="0"/>
              <a:t> μαγνήτης ή μια μαγνητική βελόνα που μπορούν </a:t>
            </a:r>
            <a:r>
              <a:rPr lang="el-GR" sz="2000" dirty="0" smtClean="0"/>
              <a:t>να περιστρέφονται </a:t>
            </a:r>
            <a:r>
              <a:rPr lang="el-GR" sz="2000" dirty="0"/>
              <a:t>ελεύθερα παίρνουν τη διεύθυνση Βορράς-Νότος.</a:t>
            </a:r>
          </a:p>
          <a:p>
            <a:pPr marL="0" indent="0">
              <a:buNone/>
              <a:tabLst>
                <a:tab pos="0" algn="l"/>
              </a:tabLst>
            </a:pPr>
            <a:r>
              <a:rPr lang="el-GR" sz="2000" dirty="0"/>
              <a:t>• Να αναφέρουν οι μαθητές ότι ο προσανατολισμός του μαγνήτη οφείλεται στο μαγνητικό πεδίο της Γης</a:t>
            </a:r>
            <a:r>
              <a:rPr lang="el-GR" sz="2000" dirty="0" smtClean="0"/>
              <a:t>.</a:t>
            </a:r>
            <a:endParaRPr lang="en-US" sz="2000" dirty="0" smtClean="0"/>
          </a:p>
          <a:p>
            <a:pPr marL="0" indent="0" algn="ctr">
              <a:buNone/>
              <a:tabLst>
                <a:tab pos="0" algn="l"/>
              </a:tabLst>
            </a:pPr>
            <a:r>
              <a:rPr lang="en-US" sz="1800" dirty="0" smtClean="0"/>
              <a:t>…</a:t>
            </a:r>
            <a:endParaRPr lang="en-US" sz="1800" dirty="0" smtClean="0"/>
          </a:p>
          <a:p>
            <a:pPr marL="0" indent="0">
              <a:buNone/>
              <a:tabLst>
                <a:tab pos="0" algn="l"/>
              </a:tabLst>
            </a:pPr>
            <a:endParaRPr lang="el-G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395536" y="1028343"/>
            <a:ext cx="835292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0" algn="l"/>
              </a:tabLst>
            </a:pPr>
            <a:r>
              <a:rPr lang="en-US" sz="2000" dirty="0" smtClean="0"/>
              <a:t>…</a:t>
            </a:r>
          </a:p>
          <a:p>
            <a:pPr>
              <a:tabLst>
                <a:tab pos="0" algn="l"/>
              </a:tabLst>
            </a:pPr>
            <a:r>
              <a:rPr lang="el-GR" sz="2000" dirty="0" smtClean="0"/>
              <a:t>• Να διαπιστώσουν οι μαθητές πειραματικά ότι, όταν ένας αγωγός διαρρέεται από ρεύμα, αποκτά μαγνητικές ιδιότητες.</a:t>
            </a:r>
            <a:endParaRPr lang="en-US" sz="2000" dirty="0" smtClean="0"/>
          </a:p>
          <a:p>
            <a:pPr>
              <a:tabLst>
                <a:tab pos="0" algn="l"/>
              </a:tabLst>
            </a:pPr>
            <a:r>
              <a:rPr lang="el-GR" sz="2000" dirty="0" smtClean="0"/>
              <a:t>• </a:t>
            </a:r>
            <a:r>
              <a:rPr lang="el-GR" sz="2000" dirty="0" smtClean="0"/>
              <a:t>Να κατασκευάσουν οι μαθητές ένα πηνίο και έναν ηλεκτρομαγνήτη και να συγκρίνουν τις μαγνητικές τους ιδιότητες.</a:t>
            </a:r>
          </a:p>
          <a:p>
            <a:pPr>
              <a:tabLst>
                <a:tab pos="0" algn="l"/>
              </a:tabLst>
            </a:pPr>
            <a:r>
              <a:rPr lang="el-GR" sz="2000" dirty="0" smtClean="0"/>
              <a:t>• Να αναφέρουν οι μαθητές τουλάχιστον δύο εφαρμογές των ηλεκτρομαγνητών.</a:t>
            </a:r>
          </a:p>
          <a:p>
            <a:pPr>
              <a:tabLst>
                <a:tab pos="0" algn="l"/>
              </a:tabLst>
            </a:pPr>
            <a:r>
              <a:rPr lang="el-GR" sz="2000" dirty="0" smtClean="0"/>
              <a:t>• Να περιγράψουν οι μαθητές με απλά λόγια την αρχή λειτουργίας της γεννήτριας.</a:t>
            </a:r>
          </a:p>
          <a:p>
            <a:pPr>
              <a:tabLst>
                <a:tab pos="0" algn="l"/>
              </a:tabLst>
            </a:pPr>
            <a:r>
              <a:rPr lang="el-GR" sz="2000" dirty="0" smtClean="0"/>
              <a:t>• Να αναφέρουν οι μαθητές διάφορους τρόπους με τους οποίους μπορεί να περιστρέφεται ο μαγνήτης στις γεννήτριες.</a:t>
            </a:r>
          </a:p>
          <a:p>
            <a:pPr>
              <a:tabLst>
                <a:tab pos="0" algn="l"/>
              </a:tabLst>
            </a:pPr>
            <a:r>
              <a:rPr lang="el-GR" sz="2000" dirty="0" smtClean="0"/>
              <a:t>• Να αναφέρουν οι μαθητές τους δύο βασικούς τύπους των εργοστασίων της ΔΕΗ και να εξηγήσουν με απλά λόγια την αρχή λειτουργίας τους.</a:t>
            </a:r>
          </a:p>
          <a:p>
            <a:pPr>
              <a:tabLst>
                <a:tab pos="0" algn="l"/>
              </a:tabLst>
            </a:pPr>
            <a:r>
              <a:rPr lang="el-GR" sz="2000" dirty="0" smtClean="0"/>
              <a:t>• Να συνδέσουν οι μαθητές τα ηλεκτρικά με τα μαγνητικά φαινόμενα και να εξηγήσουν το νόημα της ονομασίας «ηλεκτρομαγνητισμός».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Μαγνήτες</a:t>
            </a:r>
            <a:endParaRPr lang="el-GR" dirty="0"/>
          </a:p>
        </p:txBody>
      </p:sp>
      <p:pic>
        <p:nvPicPr>
          <p:cNvPr id="1026" name="Picture 2" descr="C:\Documents and Settings\User\Desktop\DASKALOI\DASK 0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267298"/>
            <a:ext cx="6912754" cy="51861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Πόλοι</a:t>
            </a:r>
            <a:endParaRPr lang="el-GR" dirty="0"/>
          </a:p>
        </p:txBody>
      </p:sp>
      <p:pic>
        <p:nvPicPr>
          <p:cNvPr id="2050" name="Picture 2" descr="C:\Documents and Settings\User\Desktop\DASKALOI\DASK 0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36912"/>
            <a:ext cx="3413125" cy="2560637"/>
          </a:xfrm>
          <a:prstGeom prst="rect">
            <a:avLst/>
          </a:prstGeom>
          <a:noFill/>
        </p:spPr>
      </p:pic>
      <p:pic>
        <p:nvPicPr>
          <p:cNvPr id="2051" name="Picture 3" descr="C:\Documents and Settings\User\Desktop\DASKALOI\DASK 0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636912"/>
            <a:ext cx="3413125" cy="2560637"/>
          </a:xfrm>
          <a:prstGeom prst="rect">
            <a:avLst/>
          </a:prstGeom>
          <a:noFill/>
        </p:spPr>
      </p:pic>
      <p:sp>
        <p:nvSpPr>
          <p:cNvPr id="6" name="5 - TextBox"/>
          <p:cNvSpPr txBox="1"/>
          <p:nvPr/>
        </p:nvSpPr>
        <p:spPr>
          <a:xfrm>
            <a:off x="1259632" y="1628800"/>
            <a:ext cx="5252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Οι μαγνητικές ιδιότητες είναι εντοπισμένες στα άκρα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Έλξη-άπωση</a:t>
            </a:r>
            <a:endParaRPr lang="el-GR" dirty="0"/>
          </a:p>
        </p:txBody>
      </p:sp>
      <p:pic>
        <p:nvPicPr>
          <p:cNvPr id="2050" name="Picture 2" descr="C:\Documents and Settings\User\Επιφάνεια εργασίας\DASKALOI\DASK 0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268760"/>
            <a:ext cx="3666018" cy="2160240"/>
          </a:xfrm>
          <a:prstGeom prst="rect">
            <a:avLst/>
          </a:prstGeom>
          <a:noFill/>
        </p:spPr>
      </p:pic>
      <p:pic>
        <p:nvPicPr>
          <p:cNvPr id="2051" name="Picture 3" descr="C:\Documents and Settings\User\Επιφάνεια εργασίας\DASKALOI\DASK 02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1340768"/>
            <a:ext cx="2642269" cy="4069398"/>
          </a:xfrm>
          <a:prstGeom prst="rect">
            <a:avLst/>
          </a:prstGeom>
          <a:noFill/>
        </p:spPr>
      </p:pic>
      <p:pic>
        <p:nvPicPr>
          <p:cNvPr id="2052" name="Picture 4" descr="C:\Documents and Settings\User\Επιφάνεια εργασίας\DASKALOI\DASK 02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5263" y="2290763"/>
            <a:ext cx="2078905" cy="4175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πόλοι δεν απομονώνονται!</a:t>
            </a:r>
            <a:endParaRPr lang="el-GR" dirty="0"/>
          </a:p>
        </p:txBody>
      </p:sp>
      <p:pic>
        <p:nvPicPr>
          <p:cNvPr id="3074" name="Picture 2" descr="C:\Documents and Settings\User\Desktop\DASKALOI\DASK 01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232723"/>
            <a:ext cx="5184576" cy="3790698"/>
          </a:xfrm>
          <a:prstGeom prst="rect">
            <a:avLst/>
          </a:prstGeom>
          <a:noFill/>
        </p:spPr>
      </p:pic>
      <p:sp>
        <p:nvSpPr>
          <p:cNvPr id="4" name="3 - TextBox"/>
          <p:cNvSpPr txBox="1"/>
          <p:nvPr/>
        </p:nvSpPr>
        <p:spPr>
          <a:xfrm>
            <a:off x="1619672" y="1628800"/>
            <a:ext cx="5247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Χωρίζοντας το μαγνήτη, δημιουργούνται καινούργιοι.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Μαγνητικό πεδίο Γης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20688"/>
          </a:xfrm>
        </p:spPr>
        <p:txBody>
          <a:bodyPr/>
          <a:lstStyle/>
          <a:p>
            <a:pPr algn="ctr">
              <a:buNone/>
            </a:pPr>
            <a:r>
              <a:rPr lang="el-GR" dirty="0" smtClean="0"/>
              <a:t>Οι μαγνήτες προσανατολίζονται</a:t>
            </a:r>
            <a:endParaRPr lang="el-GR" dirty="0"/>
          </a:p>
        </p:txBody>
      </p:sp>
      <p:pic>
        <p:nvPicPr>
          <p:cNvPr id="1026" name="Picture 2" descr="C:\Documents and Settings\User\Επιφάνεια εργασίας\DASKALOI\DASK 0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2773847" y="1785228"/>
            <a:ext cx="2393122" cy="4083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Το ηλεκτρικό ρεύμα δημιουργεί μαγνητικά φαινόμενα</a:t>
            </a:r>
            <a:endParaRPr lang="el-GR" dirty="0"/>
          </a:p>
        </p:txBody>
      </p:sp>
      <p:pic>
        <p:nvPicPr>
          <p:cNvPr id="4098" name="Picture 2" descr="C:\Documents and Settings\User\Desktop\DASKALOI\DASK 0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700817"/>
            <a:ext cx="5256583" cy="39406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331</Words>
  <Application>Microsoft Office PowerPoint</Application>
  <PresentationFormat>Προβολή στην οθόνη (4:3)</PresentationFormat>
  <Paragraphs>32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ΗΛΕΚΤΡΟΜΑΓΝΗΤΙΣΜΟΣ</vt:lpstr>
      <vt:lpstr>ΓΕΝΙΚOΣ ΣΤOΧOΣ ΚΕΦΑΛΑΙOΥ  Να αποκτήσουν οι μαθητές βασικές γνώσεις για τα φαινόμενα τα σχετικά με τους μαγνήτες και τον ηλεκτρομαγνητισμό.</vt:lpstr>
      <vt:lpstr>Διαφάνεια 3</vt:lpstr>
      <vt:lpstr>Μαγνήτες</vt:lpstr>
      <vt:lpstr>Πόλοι</vt:lpstr>
      <vt:lpstr>Έλξη-άπωση</vt:lpstr>
      <vt:lpstr>Οι πόλοι δεν απομονώνονται!</vt:lpstr>
      <vt:lpstr>Μαγνητικό πεδίο Γης</vt:lpstr>
      <vt:lpstr>Το ηλεκτρικό ρεύμα δημιουργεί μαγνητικά φαινόμενα</vt:lpstr>
      <vt:lpstr>ηλεκτρομαγνήτης</vt:lpstr>
      <vt:lpstr>Ο ρόλος του πυρήνα</vt:lpstr>
      <vt:lpstr>γεννήτρια</vt:lpstr>
    </vt:vector>
  </TitlesOfParts>
  <Company>ekfekal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ΗΛΕΚΤΡΟΜΑΓΝΗΤΙΣΜΟΣ</dc:title>
  <dc:creator>User</dc:creator>
  <cp:lastModifiedBy>OWNER</cp:lastModifiedBy>
  <cp:revision>10</cp:revision>
  <dcterms:created xsi:type="dcterms:W3CDTF">2015-03-03T20:12:01Z</dcterms:created>
  <dcterms:modified xsi:type="dcterms:W3CDTF">2015-03-04T08:53:42Z</dcterms:modified>
</cp:coreProperties>
</file>