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0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8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&#916;&#951;&#956;&#959;&#964;&#953;&#954;&#972;\&#952;&#949;&#961;&#956;&#972;&#964;&#951;&#964;&#945;\&#956;&#949;&#964;&#961;&#951;&#963;&#949;&#953;&#96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&#916;&#951;&#956;&#959;&#964;&#953;&#954;&#972;\&#952;&#949;&#961;&#956;&#972;&#964;&#951;&#964;&#945;\&#956;&#949;&#964;&#961;&#951;&#963;&#949;&#953;&#96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Desktop\&#916;&#951;&#956;&#959;&#964;&#953;&#954;&#972;\&#952;&#949;&#961;&#956;&#972;&#964;&#951;&#964;&#945;\&#956;&#949;&#964;&#961;&#951;&#963;&#949;&#953;&#96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>
        <c:manualLayout>
          <c:layoutTarget val="inner"/>
          <c:xMode val="edge"/>
          <c:yMode val="edge"/>
          <c:x val="7.9071916233465822E-2"/>
          <c:y val="4.9509563812884592E-2"/>
          <c:w val="0.8423772578779779"/>
          <c:h val="0.82539945048675001"/>
        </c:manualLayout>
      </c:layout>
      <c:lineChart>
        <c:grouping val="standard"/>
        <c:ser>
          <c:idx val="0"/>
          <c:order val="0"/>
          <c:tx>
            <c:strRef>
              <c:f>Φύλλο1!$C$2</c:f>
              <c:strCache>
                <c:ptCount val="1"/>
                <c:pt idx="0">
                  <c:v>σίδηρος</c:v>
                </c:pt>
              </c:strCache>
            </c:strRef>
          </c:tx>
          <c:marker>
            <c:symbol val="none"/>
          </c:marker>
          <c:val>
            <c:numRef>
              <c:f>Φύλλο1!$C$3:$C$9</c:f>
              <c:numCache>
                <c:formatCode>General</c:formatCode>
                <c:ptCount val="7"/>
                <c:pt idx="0">
                  <c:v>18.399999999999999</c:v>
                </c:pt>
                <c:pt idx="1">
                  <c:v>18.600000000000001</c:v>
                </c:pt>
                <c:pt idx="2">
                  <c:v>19</c:v>
                </c:pt>
                <c:pt idx="3">
                  <c:v>19.5</c:v>
                </c:pt>
                <c:pt idx="4">
                  <c:v>20</c:v>
                </c:pt>
                <c:pt idx="5">
                  <c:v>20.399999999999999</c:v>
                </c:pt>
                <c:pt idx="6">
                  <c:v>20.8</c:v>
                </c:pt>
              </c:numCache>
            </c:numRef>
          </c:val>
        </c:ser>
        <c:ser>
          <c:idx val="1"/>
          <c:order val="1"/>
          <c:tx>
            <c:strRef>
              <c:f>Φύλλο1!$D$2</c:f>
              <c:strCache>
                <c:ptCount val="1"/>
                <c:pt idx="0">
                  <c:v>αλουμίνιο</c:v>
                </c:pt>
              </c:strCache>
            </c:strRef>
          </c:tx>
          <c:marker>
            <c:symbol val="none"/>
          </c:marker>
          <c:val>
            <c:numRef>
              <c:f>Φύλλο1!$D$3:$D$9</c:f>
              <c:numCache>
                <c:formatCode>General</c:formatCode>
                <c:ptCount val="7"/>
                <c:pt idx="0">
                  <c:v>18</c:v>
                </c:pt>
                <c:pt idx="1">
                  <c:v>18.8</c:v>
                </c:pt>
                <c:pt idx="2">
                  <c:v>20.2</c:v>
                </c:pt>
                <c:pt idx="3">
                  <c:v>21.6</c:v>
                </c:pt>
                <c:pt idx="4">
                  <c:v>22.6</c:v>
                </c:pt>
                <c:pt idx="5">
                  <c:v>23.2</c:v>
                </c:pt>
                <c:pt idx="6">
                  <c:v>23.9</c:v>
                </c:pt>
              </c:numCache>
            </c:numRef>
          </c:val>
        </c:ser>
        <c:ser>
          <c:idx val="2"/>
          <c:order val="2"/>
          <c:tx>
            <c:strRef>
              <c:f>Φύλλο1!$E$2</c:f>
              <c:strCache>
                <c:ptCount val="1"/>
                <c:pt idx="0">
                  <c:v>χαλκός</c:v>
                </c:pt>
              </c:strCache>
            </c:strRef>
          </c:tx>
          <c:marker>
            <c:symbol val="none"/>
          </c:marker>
          <c:val>
            <c:numRef>
              <c:f>Φύλλο1!$E$3:$E$9</c:f>
              <c:numCache>
                <c:formatCode>General</c:formatCode>
                <c:ptCount val="7"/>
                <c:pt idx="0">
                  <c:v>17.8</c:v>
                </c:pt>
                <c:pt idx="1">
                  <c:v>19.5</c:v>
                </c:pt>
                <c:pt idx="2">
                  <c:v>22.1</c:v>
                </c:pt>
                <c:pt idx="3">
                  <c:v>24</c:v>
                </c:pt>
                <c:pt idx="4">
                  <c:v>25.3</c:v>
                </c:pt>
                <c:pt idx="5">
                  <c:v>26</c:v>
                </c:pt>
                <c:pt idx="6">
                  <c:v>26.8</c:v>
                </c:pt>
              </c:numCache>
            </c:numRef>
          </c:val>
        </c:ser>
        <c:marker val="1"/>
        <c:axId val="112247552"/>
        <c:axId val="112249088"/>
      </c:lineChart>
      <c:catAx>
        <c:axId val="112247552"/>
        <c:scaling>
          <c:orientation val="minMax"/>
        </c:scaling>
        <c:axPos val="b"/>
        <c:tickLblPos val="nextTo"/>
        <c:crossAx val="112249088"/>
        <c:crosses val="autoZero"/>
        <c:auto val="1"/>
        <c:lblAlgn val="ctr"/>
        <c:lblOffset val="100"/>
      </c:catAx>
      <c:valAx>
        <c:axId val="112249088"/>
        <c:scaling>
          <c:orientation val="minMax"/>
        </c:scaling>
        <c:axPos val="l"/>
        <c:majorGridlines/>
        <c:numFmt formatCode="General" sourceLinked="1"/>
        <c:tickLblPos val="nextTo"/>
        <c:crossAx val="112247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92290889976151"/>
          <c:y val="0.48916779120872039"/>
          <c:w val="0.27134849992024596"/>
          <c:h val="0.31798814404081277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>
        <c:manualLayout>
          <c:layoutTarget val="inner"/>
          <c:xMode val="edge"/>
          <c:yMode val="edge"/>
          <c:x val="7.9071916233465794E-2"/>
          <c:y val="4.9509563812884586E-2"/>
          <c:w val="0.8423772578779779"/>
          <c:h val="0.82539945048675023"/>
        </c:manualLayout>
      </c:layout>
      <c:lineChart>
        <c:grouping val="standard"/>
        <c:ser>
          <c:idx val="0"/>
          <c:order val="0"/>
          <c:tx>
            <c:strRef>
              <c:f>Φύλλο1!$C$2</c:f>
              <c:strCache>
                <c:ptCount val="1"/>
                <c:pt idx="0">
                  <c:v>σίδηρος</c:v>
                </c:pt>
              </c:strCache>
            </c:strRef>
          </c:tx>
          <c:marker>
            <c:symbol val="none"/>
          </c:marker>
          <c:val>
            <c:numRef>
              <c:f>Φύλλο1!$C$18:$C$24</c:f>
              <c:numCache>
                <c:formatCode>General</c:formatCode>
                <c:ptCount val="7"/>
                <c:pt idx="0">
                  <c:v>22.7</c:v>
                </c:pt>
                <c:pt idx="1">
                  <c:v>21.6</c:v>
                </c:pt>
                <c:pt idx="2">
                  <c:v>21.2</c:v>
                </c:pt>
                <c:pt idx="3">
                  <c:v>20.8</c:v>
                </c:pt>
                <c:pt idx="4">
                  <c:v>20.399999999999999</c:v>
                </c:pt>
                <c:pt idx="5">
                  <c:v>20</c:v>
                </c:pt>
                <c:pt idx="6">
                  <c:v>19.8</c:v>
                </c:pt>
              </c:numCache>
            </c:numRef>
          </c:val>
        </c:ser>
        <c:ser>
          <c:idx val="1"/>
          <c:order val="1"/>
          <c:tx>
            <c:strRef>
              <c:f>Φύλλο1!$D$2</c:f>
              <c:strCache>
                <c:ptCount val="1"/>
                <c:pt idx="0">
                  <c:v>αλουμίνιο</c:v>
                </c:pt>
              </c:strCache>
            </c:strRef>
          </c:tx>
          <c:marker>
            <c:symbol val="none"/>
          </c:marker>
          <c:val>
            <c:numRef>
              <c:f>Φύλλο1!$D$18:$D$24</c:f>
              <c:numCache>
                <c:formatCode>General</c:formatCode>
                <c:ptCount val="7"/>
                <c:pt idx="0">
                  <c:v>22.1</c:v>
                </c:pt>
                <c:pt idx="1">
                  <c:v>19.899999999999999</c:v>
                </c:pt>
                <c:pt idx="2">
                  <c:v>19.100000000000001</c:v>
                </c:pt>
                <c:pt idx="3">
                  <c:v>18.3</c:v>
                </c:pt>
                <c:pt idx="4">
                  <c:v>17.5</c:v>
                </c:pt>
                <c:pt idx="5">
                  <c:v>16.899999999999999</c:v>
                </c:pt>
                <c:pt idx="6">
                  <c:v>16.899999999999999</c:v>
                </c:pt>
              </c:numCache>
            </c:numRef>
          </c:val>
        </c:ser>
        <c:ser>
          <c:idx val="2"/>
          <c:order val="2"/>
          <c:tx>
            <c:strRef>
              <c:f>Φύλλο1!$E$2</c:f>
              <c:strCache>
                <c:ptCount val="1"/>
                <c:pt idx="0">
                  <c:v>χαλκός</c:v>
                </c:pt>
              </c:strCache>
            </c:strRef>
          </c:tx>
          <c:marker>
            <c:symbol val="none"/>
          </c:marker>
          <c:val>
            <c:numRef>
              <c:f>Φύλλο1!$E$18:$E$24</c:f>
              <c:numCache>
                <c:formatCode>General</c:formatCode>
                <c:ptCount val="7"/>
                <c:pt idx="0">
                  <c:v>22</c:v>
                </c:pt>
                <c:pt idx="1">
                  <c:v>18.399999999999999</c:v>
                </c:pt>
                <c:pt idx="2">
                  <c:v>17.100000000000001</c:v>
                </c:pt>
                <c:pt idx="3">
                  <c:v>15.9</c:v>
                </c:pt>
                <c:pt idx="4">
                  <c:v>15</c:v>
                </c:pt>
                <c:pt idx="5">
                  <c:v>14.5</c:v>
                </c:pt>
                <c:pt idx="6">
                  <c:v>14.4</c:v>
                </c:pt>
              </c:numCache>
            </c:numRef>
          </c:val>
        </c:ser>
        <c:marker val="1"/>
        <c:axId val="112975232"/>
        <c:axId val="112989312"/>
      </c:lineChart>
      <c:catAx>
        <c:axId val="112975232"/>
        <c:scaling>
          <c:orientation val="minMax"/>
        </c:scaling>
        <c:axPos val="b"/>
        <c:tickLblPos val="nextTo"/>
        <c:crossAx val="112989312"/>
        <c:crosses val="autoZero"/>
        <c:auto val="1"/>
        <c:lblAlgn val="ctr"/>
        <c:lblOffset val="100"/>
      </c:catAx>
      <c:valAx>
        <c:axId val="112989312"/>
        <c:scaling>
          <c:orientation val="minMax"/>
        </c:scaling>
        <c:axPos val="l"/>
        <c:majorGridlines/>
        <c:numFmt formatCode="General" sourceLinked="1"/>
        <c:tickLblPos val="nextTo"/>
        <c:crossAx val="112975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092290889976151"/>
          <c:y val="0.5886315715552275"/>
          <c:w val="0.21890166936301089"/>
          <c:h val="0.21852463306135092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lineChart>
        <c:grouping val="standard"/>
        <c:ser>
          <c:idx val="0"/>
          <c:order val="0"/>
          <c:tx>
            <c:strRef>
              <c:f>Φύλλο1!$G$33</c:f>
              <c:strCache>
                <c:ptCount val="1"/>
                <c:pt idx="0">
                  <c:v>κόκκινο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Φύλλο1!$G$34:$G$37</c:f>
              <c:numCache>
                <c:formatCode>General</c:formatCode>
                <c:ptCount val="4"/>
                <c:pt idx="0">
                  <c:v>23</c:v>
                </c:pt>
                <c:pt idx="1">
                  <c:v>27</c:v>
                </c:pt>
                <c:pt idx="2">
                  <c:v>29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Φύλλο1!$H$33</c:f>
              <c:strCache>
                <c:ptCount val="1"/>
                <c:pt idx="0">
                  <c:v>άσπρο</c:v>
                </c:pt>
              </c:strCache>
            </c:strRef>
          </c:tx>
          <c:spPr>
            <a:ln>
              <a:solidFill>
                <a:schemeClr val="tx2">
                  <a:lumMod val="40000"/>
                  <a:lumOff val="60000"/>
                </a:schemeClr>
              </a:solidFill>
            </a:ln>
          </c:spPr>
          <c:marker>
            <c:symbol val="none"/>
          </c:marker>
          <c:val>
            <c:numRef>
              <c:f>Φύλλο1!$H$34:$H$37</c:f>
              <c:numCache>
                <c:formatCode>General</c:formatCode>
                <c:ptCount val="4"/>
                <c:pt idx="0">
                  <c:v>23</c:v>
                </c:pt>
                <c:pt idx="1">
                  <c:v>26</c:v>
                </c:pt>
                <c:pt idx="2">
                  <c:v>27</c:v>
                </c:pt>
                <c:pt idx="3">
                  <c:v>29</c:v>
                </c:pt>
              </c:numCache>
            </c:numRef>
          </c:val>
        </c:ser>
        <c:ser>
          <c:idx val="2"/>
          <c:order val="2"/>
          <c:tx>
            <c:strRef>
              <c:f>Φύλλο1!$I$33</c:f>
              <c:strCache>
                <c:ptCount val="1"/>
                <c:pt idx="0">
                  <c:v>μαύρο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Φύλλο1!$I$34:$I$37</c:f>
              <c:numCache>
                <c:formatCode>General</c:formatCode>
                <c:ptCount val="4"/>
                <c:pt idx="0">
                  <c:v>23</c:v>
                </c:pt>
                <c:pt idx="1">
                  <c:v>29</c:v>
                </c:pt>
                <c:pt idx="2">
                  <c:v>33</c:v>
                </c:pt>
                <c:pt idx="3">
                  <c:v>34</c:v>
                </c:pt>
              </c:numCache>
            </c:numRef>
          </c:val>
        </c:ser>
        <c:marker val="1"/>
        <c:axId val="113110016"/>
        <c:axId val="159843072"/>
      </c:lineChart>
      <c:catAx>
        <c:axId val="113110016"/>
        <c:scaling>
          <c:orientation val="minMax"/>
        </c:scaling>
        <c:axPos val="b"/>
        <c:tickLblPos val="nextTo"/>
        <c:crossAx val="159843072"/>
        <c:crosses val="autoZero"/>
        <c:auto val="1"/>
        <c:lblAlgn val="ctr"/>
        <c:lblOffset val="100"/>
      </c:catAx>
      <c:valAx>
        <c:axId val="159843072"/>
        <c:scaling>
          <c:orientation val="minMax"/>
        </c:scaling>
        <c:axPos val="l"/>
        <c:majorGridlines/>
        <c:numFmt formatCode="General" sourceLinked="1"/>
        <c:tickLblPos val="nextTo"/>
        <c:crossAx val="11311001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5B10-D155-413E-94D5-C2B8A667A060}" type="datetimeFigureOut">
              <a:rPr lang="el-GR" smtClean="0"/>
              <a:pPr/>
              <a:t>05/03/2015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270-47AF-4D2F-872F-8203035F24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5B10-D155-413E-94D5-C2B8A667A060}" type="datetimeFigureOut">
              <a:rPr lang="el-GR" smtClean="0"/>
              <a:pPr/>
              <a:t>05/03/2015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270-47AF-4D2F-872F-8203035F24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5B10-D155-413E-94D5-C2B8A667A060}" type="datetimeFigureOut">
              <a:rPr lang="el-GR" smtClean="0"/>
              <a:pPr/>
              <a:t>05/03/2015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270-47AF-4D2F-872F-8203035F24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5B10-D155-413E-94D5-C2B8A667A060}" type="datetimeFigureOut">
              <a:rPr lang="el-GR" smtClean="0"/>
              <a:pPr/>
              <a:t>05/03/2015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270-47AF-4D2F-872F-8203035F24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5B10-D155-413E-94D5-C2B8A667A060}" type="datetimeFigureOut">
              <a:rPr lang="el-GR" smtClean="0"/>
              <a:pPr/>
              <a:t>05/03/2015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270-47AF-4D2F-872F-8203035F24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5B10-D155-413E-94D5-C2B8A667A060}" type="datetimeFigureOut">
              <a:rPr lang="el-GR" smtClean="0"/>
              <a:pPr/>
              <a:t>05/03/2015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270-47AF-4D2F-872F-8203035F24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5B10-D155-413E-94D5-C2B8A667A060}" type="datetimeFigureOut">
              <a:rPr lang="el-GR" smtClean="0"/>
              <a:pPr/>
              <a:t>05/03/2015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270-47AF-4D2F-872F-8203035F24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5B10-D155-413E-94D5-C2B8A667A060}" type="datetimeFigureOut">
              <a:rPr lang="el-GR" smtClean="0"/>
              <a:pPr/>
              <a:t>05/03/2015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270-47AF-4D2F-872F-8203035F24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5B10-D155-413E-94D5-C2B8A667A060}" type="datetimeFigureOut">
              <a:rPr lang="el-GR" smtClean="0"/>
              <a:pPr/>
              <a:t>05/03/2015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270-47AF-4D2F-872F-8203035F24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5B10-D155-413E-94D5-C2B8A667A060}" type="datetimeFigureOut">
              <a:rPr lang="el-GR" smtClean="0"/>
              <a:pPr/>
              <a:t>05/03/2015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270-47AF-4D2F-872F-8203035F24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5B10-D155-413E-94D5-C2B8A667A060}" type="datetimeFigureOut">
              <a:rPr lang="el-GR" smtClean="0"/>
              <a:pPr/>
              <a:t>05/03/2015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4270-47AF-4D2F-872F-8203035F24A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5B10-D155-413E-94D5-C2B8A667A060}" type="datetimeFigureOut">
              <a:rPr lang="el-GR" smtClean="0"/>
              <a:pPr/>
              <a:t>05/03/2015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B4270-47AF-4D2F-872F-8203035F24A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file:///C:\Documents%20and%20Settings\User\Desktop\&#916;&#951;&#956;&#959;&#964;&#953;&#954;&#972;\&#952;&#949;&#961;&#956;&#972;&#964;&#951;&#964;&#945;\heat_st_erg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eat_st_er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eat_st_er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ΘΕΡΜΟΤΗΤΑ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</a:rPr>
              <a:t>Μετάδοση της θερμότητας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000" dirty="0" smtClean="0"/>
              <a:t>ΓENIKOΣ ΣTOXOΣ KEΦAΛAIOY</a:t>
            </a:r>
            <a:br>
              <a:rPr lang="el-GR" sz="2000" dirty="0" smtClean="0"/>
            </a:br>
            <a:r>
              <a:rPr lang="el-GR" sz="2000" dirty="0" smtClean="0"/>
              <a:t>• Να μελετήσουν οι μαθητές τους τρόπους μετάδοσης, μεταφοράς και διάδοσης της θερμότητας.</a:t>
            </a:r>
            <a:br>
              <a:rPr lang="el-GR" sz="2000" dirty="0" smtClean="0"/>
            </a:br>
            <a:endParaRPr lang="el-GR" sz="2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l-GR" sz="4900" dirty="0" smtClean="0"/>
              <a:t>EIΔIKOTEPOI ΣTOXOI</a:t>
            </a:r>
          </a:p>
          <a:p>
            <a:pPr marL="95250" indent="177800">
              <a:buNone/>
            </a:pPr>
            <a:r>
              <a:rPr lang="el-GR" sz="4900" dirty="0" smtClean="0"/>
              <a:t>• Να διαπιστώσουν οι μαθητές πειραματικά τη μετάδοση της θερμότητας με αγωγή σε στερεό σώμα.</a:t>
            </a:r>
          </a:p>
          <a:p>
            <a:pPr marL="95250" indent="177800">
              <a:buNone/>
            </a:pPr>
            <a:r>
              <a:rPr lang="el-GR" sz="4900" dirty="0" smtClean="0"/>
              <a:t>• Να διακρίνουν οι μαθητές διάφορα υλικά σε καλούς ή κακούς αγωγούς της θερμότητας.</a:t>
            </a:r>
          </a:p>
          <a:p>
            <a:pPr marL="95250" indent="177800">
              <a:buNone/>
            </a:pPr>
            <a:r>
              <a:rPr lang="el-GR" sz="4900" dirty="0" smtClean="0"/>
              <a:t>• Να διαπιστώσουν οι μαθητές πειραματικά τη μεταφορά θερμότητας με ρεύματα στο νερό και στον αέρα.</a:t>
            </a:r>
          </a:p>
          <a:p>
            <a:pPr marL="95250" indent="177800">
              <a:buNone/>
            </a:pPr>
            <a:r>
              <a:rPr lang="el-GR" sz="4900" dirty="0" smtClean="0"/>
              <a:t>• Να αναφέρουν οι μαθητές ότι κατά τη μεταφορά θερμότητας με ρεύματα μετακινείται ύλη, σε αντίθεση με τη μετάδοση</a:t>
            </a:r>
            <a:r>
              <a:rPr lang="en-US" sz="4900" dirty="0" smtClean="0"/>
              <a:t> </a:t>
            </a:r>
            <a:r>
              <a:rPr lang="el-GR" sz="4900" dirty="0" smtClean="0"/>
              <a:t>θερμότητας με αγωγή.</a:t>
            </a:r>
          </a:p>
          <a:p>
            <a:pPr marL="95250" indent="177800">
              <a:buNone/>
            </a:pPr>
            <a:r>
              <a:rPr lang="el-GR" sz="4900" dirty="0" smtClean="0"/>
              <a:t>• Να διακρίνουν οι μαθητές τη μεταφορά θερμότητας με ρεύματα από τη μετάδοση θερμότητας με αγωγή.</a:t>
            </a:r>
          </a:p>
          <a:p>
            <a:pPr marL="95250" indent="177800">
              <a:buNone/>
            </a:pPr>
            <a:r>
              <a:rPr lang="el-GR" sz="4900" dirty="0" smtClean="0"/>
              <a:t>• Να διαπιστώσουν οι μαθητές πειραματικά τη διάδοση θερμότητας με ακτινοβολία.</a:t>
            </a:r>
          </a:p>
          <a:p>
            <a:pPr marL="95250" indent="177800">
              <a:buNone/>
            </a:pPr>
            <a:r>
              <a:rPr lang="el-GR" sz="4900" dirty="0" smtClean="0"/>
              <a:t>• Να αναφέρουν οι μαθητές ότι η διάδοση θερμότητας με ακτινοβολία είναι δυνατή και στο κενό.</a:t>
            </a:r>
          </a:p>
          <a:p>
            <a:pPr marL="95250" indent="177800">
              <a:buNone/>
            </a:pPr>
            <a:r>
              <a:rPr lang="el-GR" sz="4900" dirty="0" smtClean="0"/>
              <a:t>• Να εξηγήσουν οι μαθητές γιατί η διάδοση θερμότητας με ακτινοβολία είναι ο μόνος τρόπος με τον οποίο είναι δυνατή η ροή</a:t>
            </a:r>
            <a:r>
              <a:rPr lang="en-US" sz="4900" dirty="0" smtClean="0"/>
              <a:t> </a:t>
            </a:r>
            <a:r>
              <a:rPr lang="el-GR" sz="4900" dirty="0" smtClean="0"/>
              <a:t>ενέργειας από τον Ήλιο στη Γη.</a:t>
            </a:r>
          </a:p>
          <a:p>
            <a:pPr marL="95250" indent="177800">
              <a:buNone/>
            </a:pPr>
            <a:r>
              <a:rPr lang="el-GR" sz="4900" dirty="0" smtClean="0"/>
              <a:t>• Να διαπιστώσουν οι μαθητές πειραματικά ότι τα υλικά σώματα απορροφούν θερμότητα, και μάλιστα τα σκουρόχρωμα σώματα</a:t>
            </a:r>
            <a:r>
              <a:rPr lang="en-US" sz="4900" dirty="0" smtClean="0"/>
              <a:t> </a:t>
            </a:r>
            <a:r>
              <a:rPr lang="el-GR" sz="4900" dirty="0" smtClean="0"/>
              <a:t>περισσότερο από τα ανοιχτόχρωμα.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hlinkClick r:id="rId2" action="ppaction://hlinkfile"/>
              </a:rPr>
              <a:t>ΦΕ1: </a:t>
            </a:r>
            <a:r>
              <a:rPr lang="el-GR" dirty="0"/>
              <a:t>Η ΘΕΡΜΟΤΗΤΑ ΜΕΤΑΔΙΔΕΤΑΙ ΜΕ ΑΓΩΓΗ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lang="el-GR" dirty="0" smtClean="0">
                <a:solidFill>
                  <a:srgbClr val="000099"/>
                </a:solidFill>
              </a:rPr>
              <a:t>Το ένα μόριο μεταφέρει ενέργεια στα διπλανά του 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1187624" y="3212976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Πείραμα</a:t>
            </a:r>
          </a:p>
          <a:p>
            <a:r>
              <a:rPr lang="el-GR" dirty="0" smtClean="0"/>
              <a:t>Μελέτη της ταχύτητας μετάδοσης από διάφορα υλικά (σίδηρος-χαλκός-</a:t>
            </a:r>
            <a:r>
              <a:rPr lang="el-GR" dirty="0" err="1" smtClean="0"/>
              <a:t>γυαλί</a:t>
            </a:r>
            <a:r>
              <a:rPr lang="el-GR" dirty="0" smtClean="0"/>
              <a:t>)</a:t>
            </a:r>
          </a:p>
          <a:p>
            <a:endParaRPr lang="el-GR" dirty="0"/>
          </a:p>
        </p:txBody>
      </p:sp>
      <p:pic>
        <p:nvPicPr>
          <p:cNvPr id="1026" name="Picture 2" descr="C:\Documents and Settings\User\Επιφάνεια εργασίας\DASKALOI\DASK 0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933056"/>
            <a:ext cx="3073769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 txBox="1">
            <a:spLocks noGrp="1"/>
          </p:cNvSpPr>
          <p:nvPr>
            <p:ph type="title"/>
          </p:nvPr>
        </p:nvSpPr>
        <p:spPr>
          <a:xfrm>
            <a:off x="179512" y="276751"/>
            <a:ext cx="70567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Πρόσθετη μελέτη:</a:t>
            </a:r>
          </a:p>
          <a:p>
            <a:pPr algn="l"/>
            <a:r>
              <a:rPr lang="el-GR" sz="2000" dirty="0" smtClean="0"/>
              <a:t>Μελέτη της ταχύτητας μεταφοράς από σίδηρο, χαλκό, αλουμίνιο.</a:t>
            </a:r>
          </a:p>
          <a:p>
            <a:endParaRPr lang="el-GR" sz="2800" dirty="0"/>
          </a:p>
        </p:txBody>
      </p:sp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251520" y="980728"/>
          <a:ext cx="4176465" cy="2466336"/>
        </p:xfrm>
        <a:graphic>
          <a:graphicData uri="http://schemas.openxmlformats.org/drawingml/2006/table">
            <a:tbl>
              <a:tblPr/>
              <a:tblGrid>
                <a:gridCol w="777600"/>
                <a:gridCol w="727432"/>
                <a:gridCol w="840310"/>
                <a:gridCol w="990813"/>
                <a:gridCol w="840310"/>
              </a:tblGrid>
              <a:tr h="225777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θερμό δοχείο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υλικό μεταφοράς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93888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μέτρηση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σίδηρος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αλουμίνιο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χαλκός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10 - Γράφημα"/>
          <p:cNvGraphicFramePr/>
          <p:nvPr/>
        </p:nvGraphicFramePr>
        <p:xfrm>
          <a:off x="4572000" y="1268760"/>
          <a:ext cx="3874394" cy="1944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Documents and Settings\User\Desktop\DASKALOI\DASK 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0"/>
            <a:ext cx="1800200" cy="1349523"/>
          </a:xfrm>
          <a:prstGeom prst="rect">
            <a:avLst/>
          </a:prstGeom>
          <a:noFill/>
        </p:spPr>
      </p:pic>
      <p:graphicFrame>
        <p:nvGraphicFramePr>
          <p:cNvPr id="10" name="9 - Πίνακας"/>
          <p:cNvGraphicFramePr>
            <a:graphicFrameLocks noGrp="1"/>
          </p:cNvGraphicFramePr>
          <p:nvPr/>
        </p:nvGraphicFramePr>
        <p:xfrm>
          <a:off x="251520" y="3573016"/>
          <a:ext cx="4229100" cy="2667000"/>
        </p:xfrm>
        <a:graphic>
          <a:graphicData uri="http://schemas.openxmlformats.org/drawingml/2006/table">
            <a:tbl>
              <a:tblPr/>
              <a:tblGrid>
                <a:gridCol w="787400"/>
                <a:gridCol w="736600"/>
                <a:gridCol w="850900"/>
                <a:gridCol w="1003300"/>
                <a:gridCol w="850900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ψυχρό δοχείο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υλικό μεταφοράς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μέτρηση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σίδηρος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αλουμίνιο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χαλκός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11 - Γράφημα"/>
          <p:cNvGraphicFramePr/>
          <p:nvPr/>
        </p:nvGraphicFramePr>
        <p:xfrm>
          <a:off x="4572000" y="3573016"/>
          <a:ext cx="416242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11 - TextBox"/>
          <p:cNvSpPr txBox="1"/>
          <p:nvPr/>
        </p:nvSpPr>
        <p:spPr>
          <a:xfrm>
            <a:off x="5220072" y="5877272"/>
            <a:ext cx="2820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Μεταφέρθηκε ‘ψυχρότητα’;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1" grpId="0">
        <p:bldAsOne/>
      </p:bldGraphic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hlinkClick r:id="rId2" action="ppaction://hlinkfile"/>
              </a:rPr>
              <a:t>ΦΕ2</a:t>
            </a:r>
            <a:r>
              <a:rPr lang="el-GR" dirty="0"/>
              <a:t>: Η ΘΕΡΜΟΤΗΤΑ ΜΕΤΑΦΕΡΕΤΑΙ ΜΕ ΡΕΥΜΑΤΑ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7859216" cy="1612776"/>
          </a:xfrm>
        </p:spPr>
        <p:txBody>
          <a:bodyPr/>
          <a:lstStyle/>
          <a:p>
            <a:r>
              <a:rPr lang="el-GR" dirty="0" smtClean="0">
                <a:solidFill>
                  <a:srgbClr val="000099"/>
                </a:solidFill>
              </a:rPr>
              <a:t>Τα μόρια που αποκτούν μεγαλύτερη κινητική ενέργεια κινούνται προς τα πάνω μεταφέροντας ενέργεια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683568" y="314096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Πείραμα</a:t>
            </a:r>
          </a:p>
          <a:p>
            <a:r>
              <a:rPr lang="el-GR" dirty="0" smtClean="0"/>
              <a:t>Μελέτη της μεταφοράς με ρεύματα</a:t>
            </a:r>
          </a:p>
          <a:p>
            <a:endParaRPr lang="el-GR" dirty="0"/>
          </a:p>
        </p:txBody>
      </p:sp>
      <p:pic>
        <p:nvPicPr>
          <p:cNvPr id="3073" name="Picture 1" descr="C:\Documents and Settings\User\Desktop\DASKALOI\DASK 0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730549"/>
            <a:ext cx="2276475" cy="1706563"/>
          </a:xfrm>
          <a:prstGeom prst="rect">
            <a:avLst/>
          </a:prstGeom>
          <a:noFill/>
        </p:spPr>
      </p:pic>
      <p:pic>
        <p:nvPicPr>
          <p:cNvPr id="3074" name="Picture 2" descr="C:\Documents and Settings\User\Desktop\DASKALOI\DASK 00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221088"/>
            <a:ext cx="2731008" cy="2048256"/>
          </a:xfrm>
          <a:prstGeom prst="rect">
            <a:avLst/>
          </a:prstGeom>
          <a:noFill/>
        </p:spPr>
      </p:pic>
      <p:pic>
        <p:nvPicPr>
          <p:cNvPr id="3075" name="Picture 3" descr="C:\Documents and Settings\User\Desktop\DASKALOI\DASK 0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189056"/>
            <a:ext cx="2731008" cy="2048256"/>
          </a:xfrm>
          <a:prstGeom prst="rect">
            <a:avLst/>
          </a:prstGeom>
          <a:noFill/>
        </p:spPr>
      </p:pic>
      <p:sp>
        <p:nvSpPr>
          <p:cNvPr id="8" name="7 - TextBox"/>
          <p:cNvSpPr txBox="1"/>
          <p:nvPr/>
        </p:nvSpPr>
        <p:spPr>
          <a:xfrm>
            <a:off x="899592" y="4221088"/>
            <a:ext cx="1537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Θερμό  ψυχρό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hlinkClick r:id="rId2" action="ppaction://hlinkfile"/>
              </a:rPr>
              <a:t>ΦΕ3</a:t>
            </a:r>
            <a:r>
              <a:rPr lang="el-GR" dirty="0"/>
              <a:t>: Η ΘΕΡΜΟΤΗΤΑ ΔΙΑΔΙΔΕΤΑΙ ΜΕ ΑΚΤΙΝΟΒΟΛΙΑ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000099"/>
                </a:solidFill>
              </a:rPr>
              <a:t>Ένα σώμα εκπέμπει θερμότητα ανάλογα με τη θερμοκρασία του.</a:t>
            </a:r>
          </a:p>
          <a:p>
            <a:r>
              <a:rPr lang="el-GR" dirty="0" smtClean="0">
                <a:solidFill>
                  <a:srgbClr val="000099"/>
                </a:solidFill>
              </a:rPr>
              <a:t>Δεν χρειάζεται ενδιάμεσα μόρια για να μεταδοθεί με αυτόν τον τρόπο</a:t>
            </a: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611560" y="3501008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Πείραμα</a:t>
            </a:r>
          </a:p>
          <a:p>
            <a:r>
              <a:rPr lang="el-GR" dirty="0" smtClean="0"/>
              <a:t>Μελέτη της διάδοσης με ακτινοβολία</a:t>
            </a:r>
          </a:p>
          <a:p>
            <a:endParaRPr lang="el-GR" dirty="0"/>
          </a:p>
        </p:txBody>
      </p:sp>
      <p:pic>
        <p:nvPicPr>
          <p:cNvPr id="2049" name="Picture 1" descr="C:\Documents and Settings\User\Desktop\DASKALOI\DASK 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429000"/>
            <a:ext cx="2276475" cy="1706563"/>
          </a:xfrm>
          <a:prstGeom prst="rect">
            <a:avLst/>
          </a:prstGeom>
          <a:noFill/>
        </p:spPr>
      </p:pic>
      <p:graphicFrame>
        <p:nvGraphicFramePr>
          <p:cNvPr id="6" name="5 - Πίνακας"/>
          <p:cNvGraphicFramePr>
            <a:graphicFrameLocks noGrp="1"/>
          </p:cNvGraphicFramePr>
          <p:nvPr/>
        </p:nvGraphicFramePr>
        <p:xfrm>
          <a:off x="539552" y="4725144"/>
          <a:ext cx="1828800" cy="1428750"/>
        </p:xfrm>
        <a:graphic>
          <a:graphicData uri="http://schemas.openxmlformats.org/drawingml/2006/table">
            <a:tbl>
              <a:tblPr/>
              <a:tblGrid>
                <a:gridCol w="673100"/>
                <a:gridCol w="584200"/>
                <a:gridCol w="571500"/>
              </a:tblGrid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κόκκινο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άσπρο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μαύρο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13 - Γράφημα"/>
          <p:cNvGraphicFramePr/>
          <p:nvPr/>
        </p:nvGraphicFramePr>
        <p:xfrm>
          <a:off x="2555776" y="4581128"/>
          <a:ext cx="2664296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User\Desktop\DASKALOI\DASK 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92696"/>
            <a:ext cx="2276475" cy="1706563"/>
          </a:xfrm>
          <a:prstGeom prst="rect">
            <a:avLst/>
          </a:prstGeom>
          <a:noFill/>
        </p:spPr>
      </p:pic>
      <p:pic>
        <p:nvPicPr>
          <p:cNvPr id="18435" name="Picture 3" descr="C:\Documents and Settings\User\Desktop\DASKALOI\DASK 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764704"/>
            <a:ext cx="2276475" cy="1706563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2051720" y="2708920"/>
            <a:ext cx="3713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ακτινοβολία δεν είναι πάντα ορατή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392</Words>
  <Application>Microsoft Office PowerPoint</Application>
  <PresentationFormat>Προβολή στην οθόνη (4:3)</PresentationFormat>
  <Paragraphs>130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ΘΕΡΜΟΤΗΤΑ</vt:lpstr>
      <vt:lpstr>ΓENIKOΣ ΣTOXOΣ KEΦAΛAIOY • Να μελετήσουν οι μαθητές τους τρόπους μετάδοσης, μεταφοράς και διάδοσης της θερμότητας. </vt:lpstr>
      <vt:lpstr>ΦΕ1: Η ΘΕΡΜΟΤΗΤΑ ΜΕΤΑΔΙΔΕΤΑΙ ΜΕ ΑΓΩΓΗ</vt:lpstr>
      <vt:lpstr>Πρόσθετη μελέτη: Μελέτη της ταχύτητας μεταφοράς από σίδηρο, χαλκό, αλουμίνιο. </vt:lpstr>
      <vt:lpstr>ΦΕ2: Η ΘΕΡΜΟΤΗΤΑ ΜΕΤΑΦΕΡΕΤΑΙ ΜΕ ΡΕΥΜΑΤΑ</vt:lpstr>
      <vt:lpstr>ΦΕ3: Η ΘΕΡΜΟΤΗΤΑ ΔΙΑΔΙΔΕΤΑΙ ΜΕ ΑΚΤΙΝΟΒΟΛΙΑ</vt:lpstr>
      <vt:lpstr>Διαφάνεια 7</vt:lpstr>
    </vt:vector>
  </TitlesOfParts>
  <Company>ekfekal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ΘΕΡΜΟΤΗΤΑ</dc:title>
  <dc:creator>User</dc:creator>
  <cp:lastModifiedBy>OWNER</cp:lastModifiedBy>
  <cp:revision>13</cp:revision>
  <dcterms:created xsi:type="dcterms:W3CDTF">2015-03-03T18:47:25Z</dcterms:created>
  <dcterms:modified xsi:type="dcterms:W3CDTF">2015-03-05T10:46:58Z</dcterms:modified>
</cp:coreProperties>
</file>